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432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8" r:id="rId12"/>
    <p:sldId id="267" r:id="rId13"/>
    <p:sldId id="271" r:id="rId14"/>
    <p:sldId id="266" r:id="rId15"/>
    <p:sldId id="269" r:id="rId16"/>
    <p:sldId id="273" r:id="rId17"/>
    <p:sldId id="27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DFABA-D708-804C-8C8F-BCCA9D409451}" type="datetimeFigureOut">
              <a:rPr lang="en-US" smtClean="0"/>
              <a:t>8/21/18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3E5EE-ADB0-DC41-8A61-61C438D3FF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24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59BF8D-AB9D-6148-8172-076ADB8BBC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3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2699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7502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5327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5276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25381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28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97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Fall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601.226 Data Structures Pre-Requisite Review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2446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29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074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  <p:sldLayoutId id="214748433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jhu/fall2018/600226/home" TargetMode="External"/><Relationship Id="rId2" Type="http://schemas.openxmlformats.org/officeDocument/2006/relationships/hyperlink" Target="mailto:tkutche1@jhu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hatzlab/datastructures2018" TargetMode="External"/><Relationship Id="rId2" Type="http://schemas.openxmlformats.org/officeDocument/2006/relationships/hyperlink" Target="https://piazza.com/class/jl345xehd4w3w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1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36D4-7F73-C141-BA3B-B43E61ABB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601.226 Data Structures</a:t>
            </a:r>
            <a:br>
              <a:rPr lang="en-US" dirty="0"/>
            </a:br>
            <a:r>
              <a:rPr lang="en-US" dirty="0"/>
              <a:t>Pre-Requisites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2B20F-6523-F243-8F74-95F21937B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Tim Kutcher – Head TA</a:t>
            </a:r>
          </a:p>
          <a:p>
            <a:r>
              <a:rPr lang="en-US" dirty="0"/>
              <a:t>Fall 2018</a:t>
            </a:r>
          </a:p>
        </p:txBody>
      </p:sp>
    </p:spTree>
    <p:extLst>
      <p:ext uri="{BB962C8B-B14F-4D97-AF65-F5344CB8AC3E}">
        <p14:creationId xmlns:p14="http://schemas.microsoft.com/office/powerpoint/2010/main" val="779581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60CB-92E2-494A-9455-28171E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31D7-92F7-0B4C-A4D0-B5E1E504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Editors</a:t>
            </a:r>
          </a:p>
          <a:p>
            <a:pPr lvl="1"/>
            <a:r>
              <a:rPr lang="en-US" dirty="0"/>
              <a:t>Vim/Emacs (if you’re old school)</a:t>
            </a:r>
          </a:p>
          <a:p>
            <a:pPr lvl="1"/>
            <a:r>
              <a:rPr lang="en-US" dirty="0"/>
              <a:t>Atom, Sublime, VSCode, Notepad++ (Windows), jGRASP(?)</a:t>
            </a:r>
          </a:p>
          <a:p>
            <a:r>
              <a:rPr lang="en-US" dirty="0"/>
              <a:t>Version Control (Git) </a:t>
            </a:r>
          </a:p>
          <a:p>
            <a:pPr lvl="1"/>
            <a:r>
              <a:rPr lang="en-US" b="1" dirty="0"/>
              <a:t>No public repositories</a:t>
            </a:r>
          </a:p>
          <a:p>
            <a:pPr lvl="1"/>
            <a:r>
              <a:rPr lang="en-US" dirty="0"/>
              <a:t>Difference between Git the tool and sites that host the tool</a:t>
            </a:r>
          </a:p>
          <a:p>
            <a:pPr lvl="1"/>
            <a:r>
              <a:rPr lang="en-US" dirty="0"/>
              <a:t>See Tim’s notes on the repository for tips/suggestions</a:t>
            </a:r>
          </a:p>
          <a:p>
            <a:pPr lvl="2"/>
            <a:r>
              <a:rPr lang="en-US" dirty="0"/>
              <a:t>One big (private) repository for the whole class</a:t>
            </a:r>
          </a:p>
          <a:p>
            <a:pPr lvl="2"/>
            <a:r>
              <a:rPr lang="en-US" dirty="0"/>
              <a:t>Markdown for notes</a:t>
            </a:r>
          </a:p>
          <a:p>
            <a:pPr lvl="2"/>
            <a:r>
              <a:rPr lang="en-US" dirty="0"/>
              <a:t>Folder for each assignment</a:t>
            </a:r>
          </a:p>
          <a:p>
            <a:pPr lvl="2"/>
            <a:r>
              <a:rPr lang="en-US" dirty="0"/>
              <a:t>Branch for each assignment (if you are comfortable with branching/merging)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701-49C8-CB4D-8A50-2B84369C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1005-7F8D-7B48-95E0-4A79A53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9F-169A-BD4C-B5FE-F39043CE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7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60CB-92E2-494A-9455-28171E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31D7-92F7-0B4C-A4D0-B5E1E504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Generally start from interface</a:t>
            </a:r>
          </a:p>
          <a:p>
            <a:r>
              <a:rPr lang="en-US" dirty="0"/>
              <a:t>Write skeleton code that compiles</a:t>
            </a:r>
          </a:p>
          <a:p>
            <a:r>
              <a:rPr lang="en-US" dirty="0"/>
              <a:t>Build a little at a time, then test</a:t>
            </a:r>
          </a:p>
          <a:p>
            <a:r>
              <a:rPr lang="en-US" dirty="0"/>
              <a:t>Use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  <a:r>
              <a:rPr lang="en-US" dirty="0"/>
              <a:t>method of data structures while developing</a:t>
            </a:r>
          </a:p>
          <a:p>
            <a:r>
              <a:rPr lang="en-US" dirty="0"/>
              <a:t>Write comprehensive unit tests</a:t>
            </a:r>
          </a:p>
          <a:p>
            <a:r>
              <a:rPr lang="en-US" dirty="0"/>
              <a:t>Commit often, helpful messages</a:t>
            </a:r>
          </a:p>
          <a:p>
            <a:r>
              <a:rPr lang="en-US" dirty="0"/>
              <a:t>See tips on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701-49C8-CB4D-8A50-2B84369C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1005-7F8D-7B48-95E0-4A79A53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9F-169A-BD4C-B5FE-F39043CE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7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9737-5ED3-C242-8CFC-EEE5A839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7CE8F-FFE8-9B4D-BC01-DCE44D621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B04D7-A332-4B44-A207-E70D614B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407F5-D178-2E44-B1FA-F8D38F83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2712A-E8FF-7042-8695-6734E5FC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63799-6136-314F-8D75-DAF163A7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086" y="991767"/>
            <a:ext cx="2970203" cy="297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4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60CB-92E2-494A-9455-28171E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&amp; C/C++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31D7-92F7-0B4C-A4D0-B5E1E504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350978" cy="36783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Pointers</a:t>
            </a:r>
          </a:p>
          <a:p>
            <a:pPr lvl="1"/>
            <a:r>
              <a:rPr lang="en-US" dirty="0"/>
              <a:t>Not explicit (more on next slide)</a:t>
            </a:r>
          </a:p>
          <a:p>
            <a:r>
              <a:rPr lang="en-US" dirty="0"/>
              <a:t>Garbage collector</a:t>
            </a:r>
          </a:p>
          <a:p>
            <a:pPr lvl="1"/>
            <a:r>
              <a:rPr lang="en-US" dirty="0"/>
              <a:t>Don’t worry about memory leaks</a:t>
            </a:r>
          </a:p>
          <a:p>
            <a:r>
              <a:rPr lang="en-US" dirty="0"/>
              <a:t>Parameter passing</a:t>
            </a:r>
          </a:p>
          <a:p>
            <a:pPr lvl="1"/>
            <a:r>
              <a:rPr lang="en-US" dirty="0"/>
              <a:t>All non-primitive types passed by reference</a:t>
            </a:r>
          </a:p>
          <a:p>
            <a:pPr lvl="2"/>
            <a:r>
              <a:rPr lang="en-US" dirty="0"/>
              <a:t>Objects (String, Integer, etc.), your own classes, arrays</a:t>
            </a:r>
          </a:p>
          <a:p>
            <a:pPr lvl="2"/>
            <a:r>
              <a:rPr lang="en-US" dirty="0"/>
              <a:t>If you don’t want changes, you’d need a copy</a:t>
            </a:r>
          </a:p>
          <a:p>
            <a:pPr lvl="1"/>
            <a:r>
              <a:rPr lang="en-US" dirty="0"/>
              <a:t>Primitive types passed by value (int, float, etc.)</a:t>
            </a:r>
          </a:p>
          <a:p>
            <a:pPr lvl="2"/>
            <a:r>
              <a:rPr lang="en-US" dirty="0"/>
              <a:t>If you want changes reflected, return it or wrap in a class</a:t>
            </a:r>
          </a:p>
          <a:p>
            <a:r>
              <a:rPr lang="en-US" dirty="0"/>
              <a:t>Java is Object-Oriented with same semantics as C++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701-49C8-CB4D-8A50-2B84369C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1005-7F8D-7B48-95E0-4A79A53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9F-169A-BD4C-B5FE-F39043CE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852E6-B59B-954D-95EF-C84621D0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70" y="1993796"/>
            <a:ext cx="5109408" cy="3911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14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60CB-92E2-494A-9455-28171E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&amp; C/C++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31D7-92F7-0B4C-A4D0-B5E1E504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350978" cy="367830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Auto-Initialization for default values unlike C</a:t>
            </a:r>
          </a:p>
          <a:p>
            <a:pPr lvl="1"/>
            <a:r>
              <a:rPr lang="en-US" dirty="0"/>
              <a:t>Even in methods</a:t>
            </a:r>
          </a:p>
          <a:p>
            <a:pPr lvl="1"/>
            <a:r>
              <a:rPr lang="en-US" dirty="0"/>
              <a:t>Objects are all null by default</a:t>
            </a:r>
          </a:p>
          <a:p>
            <a:r>
              <a:rPr lang="en-US" dirty="0"/>
              <a:t>Pointers</a:t>
            </a:r>
          </a:p>
          <a:p>
            <a:pPr lvl="1"/>
            <a:r>
              <a:rPr lang="en-US" dirty="0"/>
              <a:t>Not explicit in Java</a:t>
            </a:r>
          </a:p>
          <a:p>
            <a:pPr lvl="1"/>
            <a:r>
              <a:rPr lang="en-US" dirty="0"/>
              <a:t>Simply an object reference</a:t>
            </a:r>
          </a:p>
          <a:p>
            <a:pPr lvl="1"/>
            <a:r>
              <a:rPr lang="en-US" dirty="0"/>
              <a:t>Think of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b="1" dirty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keyword like making a new pointer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701-49C8-CB4D-8A50-2B84369C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1005-7F8D-7B48-95E0-4A79A53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9F-169A-BD4C-B5FE-F39043CE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852E6-B59B-954D-95EF-C84621D0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71" y="1865479"/>
            <a:ext cx="3991522" cy="457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37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60CB-92E2-494A-9455-28171E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31D7-92F7-0B4C-A4D0-B5E1E504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202388" cy="3678303"/>
          </a:xfrm>
        </p:spPr>
        <p:txBody>
          <a:bodyPr>
            <a:normAutofit/>
          </a:bodyPr>
          <a:lstStyle/>
          <a:p>
            <a:r>
              <a:rPr lang="en-US" dirty="0"/>
              <a:t>Is a contract for a set of methods that some class will have</a:t>
            </a:r>
          </a:p>
          <a:p>
            <a:r>
              <a:rPr lang="en-US" dirty="0"/>
              <a:t>Allows for compile-time type checking</a:t>
            </a:r>
          </a:p>
          <a:p>
            <a:r>
              <a:rPr lang="en-US" dirty="0"/>
              <a:t>In following example, can pass in either a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dirty="0"/>
              <a:t> or a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dirty="0"/>
              <a:t> to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Something()</a:t>
            </a:r>
            <a:r>
              <a:rPr lang="en-US" b="1" dirty="0">
                <a:cs typeface="Courier New" panose="02070309020205020404" pitchFamily="49" charset="0"/>
              </a:rPr>
              <a:t> </a:t>
            </a:r>
            <a:r>
              <a:rPr lang="en-US" dirty="0"/>
              <a:t>method</a:t>
            </a:r>
          </a:p>
          <a:p>
            <a:r>
              <a:rPr lang="en-US" dirty="0"/>
              <a:t>Useful for implementing data structures</a:t>
            </a:r>
          </a:p>
          <a:p>
            <a:pPr lvl="1"/>
            <a:r>
              <a:rPr lang="en-US" dirty="0"/>
              <a:t>For example, many behind-the-scenes ways to make a linked list</a:t>
            </a:r>
          </a:p>
          <a:p>
            <a:pPr lvl="1"/>
            <a:r>
              <a:rPr lang="en-US" dirty="0"/>
              <a:t>When using a linked list, you don’t care how it works behind the scenes but don’t want to write the same method twice for each implementation you 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701-49C8-CB4D-8A50-2B84369C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1005-7F8D-7B48-95E0-4A79A53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9F-169A-BD4C-B5FE-F39043CE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852E6-B59B-954D-95EF-C84621D0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090" y="1924926"/>
            <a:ext cx="4636153" cy="402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47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60CB-92E2-494A-9455-28171E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Base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31D7-92F7-0B4C-A4D0-B5E1E504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379428" cy="3678303"/>
          </a:xfrm>
        </p:spPr>
        <p:txBody>
          <a:bodyPr>
            <a:normAutofit/>
          </a:bodyPr>
          <a:lstStyle/>
          <a:p>
            <a:r>
              <a:rPr lang="en-US" dirty="0"/>
              <a:t>Similar to an interface, but some common methods</a:t>
            </a:r>
          </a:p>
          <a:p>
            <a:r>
              <a:rPr lang="en-US" dirty="0"/>
              <a:t>Again allows for static compile-time type-checking</a:t>
            </a:r>
          </a:p>
          <a:p>
            <a:r>
              <a:rPr lang="en-US" dirty="0"/>
              <a:t>Cannot be instantiated, rather is extended from</a:t>
            </a:r>
          </a:p>
          <a:p>
            <a:r>
              <a:rPr lang="en-US" dirty="0"/>
              <a:t>Abstract keyword indicates subclasses need to override it</a:t>
            </a:r>
          </a:p>
          <a:p>
            <a:r>
              <a:rPr lang="en-US" dirty="0"/>
              <a:t>Non-abstract methods can still be overridden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701-49C8-CB4D-8A50-2B84369C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1005-7F8D-7B48-95E0-4A79A53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9F-169A-BD4C-B5FE-F39043CE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852E6-B59B-954D-95EF-C84621D0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204" y="1913400"/>
            <a:ext cx="4339980" cy="4403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527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60CB-92E2-494A-9455-28171E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31D7-92F7-0B4C-A4D0-B5E1E504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202388" cy="3678303"/>
          </a:xfrm>
        </p:spPr>
        <p:txBody>
          <a:bodyPr>
            <a:normAutofit/>
          </a:bodyPr>
          <a:lstStyle/>
          <a:p>
            <a:r>
              <a:rPr lang="en-US" dirty="0"/>
              <a:t>You will probably encounter the “cannot reference static variable from non-static context” at some point</a:t>
            </a:r>
          </a:p>
          <a:p>
            <a:r>
              <a:rPr lang="en-US" dirty="0"/>
              <a:t>Static essentially means it is not specific to an instance of the object</a:t>
            </a:r>
          </a:p>
          <a:p>
            <a:r>
              <a:rPr lang="en-US" dirty="0"/>
              <a:t>In the following example,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addTwo()</a:t>
            </a:r>
            <a:r>
              <a:rPr lang="en-US" b="1" dirty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can be static</a:t>
            </a:r>
          </a:p>
          <a:p>
            <a:r>
              <a:rPr lang="en-US" dirty="0">
                <a:cs typeface="Courier New" panose="02070309020205020404" pitchFamily="49" charset="0"/>
              </a:rPr>
              <a:t>Only comes in to play in this class for inner/nested classes (i.e. we can worry about it later)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701-49C8-CB4D-8A50-2B84369C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1005-7F8D-7B48-95E0-4A79A53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9F-169A-BD4C-B5FE-F39043CE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852E6-B59B-954D-95EF-C84621D0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649" y="1924926"/>
            <a:ext cx="4579034" cy="402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9065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25D0-5185-AF4C-B139-C42903BE7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CA2DD-C343-2F43-8E3E-3F2515F91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22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68AA-298B-964A-85C7-8A417393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4C3A-5087-854C-9399-5A507AAE1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962358" cy="3678303"/>
          </a:xfrm>
        </p:spPr>
        <p:txBody>
          <a:bodyPr/>
          <a:lstStyle/>
          <a:p>
            <a:r>
              <a:rPr lang="en-US" sz="2800" dirty="0">
                <a:hlinkClick r:id="rId2" action="ppaction://hlinksldjump"/>
              </a:rPr>
              <a:t>General Logistics</a:t>
            </a:r>
            <a:endParaRPr lang="en-US" sz="2800" dirty="0"/>
          </a:p>
          <a:p>
            <a:r>
              <a:rPr lang="en-US" sz="2800" dirty="0">
                <a:hlinkClick r:id="rId3" action="ppaction://hlinksldjump"/>
              </a:rPr>
              <a:t>Environment Setup</a:t>
            </a:r>
            <a:endParaRPr lang="en-US" sz="2800" dirty="0"/>
          </a:p>
          <a:p>
            <a:r>
              <a:rPr lang="en-US" sz="2800" dirty="0">
                <a:hlinkClick r:id="rId4" action="ppaction://hlinksldjump"/>
              </a:rPr>
              <a:t>General Development</a:t>
            </a:r>
            <a:endParaRPr lang="en-US" sz="2800" dirty="0"/>
          </a:p>
          <a:p>
            <a:r>
              <a:rPr lang="en-US" sz="2800" dirty="0">
                <a:hlinkClick r:id="rId5" action="ppaction://hlinksldjump"/>
              </a:rPr>
              <a:t>Java Refresher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8BEB-489A-0240-A447-AF641E3C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4A914-59A9-0141-BDE9-A6D15A3C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9A796-E14B-9248-ABBF-CF954866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6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9737-5ED3-C242-8CFC-EEE5A839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7CE8F-FFE8-9B4D-BC01-DCE44D621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B04D7-A332-4B44-A207-E70D614B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407F5-D178-2E44-B1FA-F8D38F83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2712A-E8FF-7042-8695-6734E5FC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5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60CB-92E2-494A-9455-28171E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31D7-92F7-0B4C-A4D0-B5E1E504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 Kutcher – Head TA</a:t>
            </a:r>
          </a:p>
          <a:p>
            <a:pPr lvl="1"/>
            <a:r>
              <a:rPr lang="en-US" dirty="0">
                <a:hlinkClick r:id="rId2"/>
              </a:rPr>
              <a:t>tkutche1@jhu.edu</a:t>
            </a:r>
            <a:endParaRPr lang="en-US" dirty="0"/>
          </a:p>
          <a:p>
            <a:pPr lvl="1"/>
            <a:r>
              <a:rPr lang="en-US" dirty="0"/>
              <a:t>Office Hours: Malone (UGrad Lab)</a:t>
            </a:r>
          </a:p>
          <a:p>
            <a:r>
              <a:rPr lang="en-US" dirty="0"/>
              <a:t>Piazza</a:t>
            </a:r>
          </a:p>
          <a:p>
            <a:pPr lvl="1"/>
            <a:r>
              <a:rPr lang="en-US" dirty="0">
                <a:hlinkClick r:id="rId3"/>
              </a:rPr>
              <a:t>https://piazza.com/jhu/fall2018/600226/home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701-49C8-CB4D-8A50-2B84369C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1005-7F8D-7B48-95E0-4A79A53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9F-169A-BD4C-B5FE-F39043CE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2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60CB-92E2-494A-9455-28171E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31D7-92F7-0B4C-A4D0-B5E1E504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Piazza</a:t>
            </a:r>
          </a:p>
          <a:p>
            <a:pPr lvl="1"/>
            <a:r>
              <a:rPr lang="en-US" dirty="0">
                <a:hlinkClick r:id="rId2"/>
              </a:rPr>
              <a:t>https://piazza.com/class/jl345xehd4w3w9</a:t>
            </a:r>
            <a:endParaRPr lang="en-US" dirty="0"/>
          </a:p>
          <a:p>
            <a:pPr lvl="1"/>
            <a:r>
              <a:rPr lang="en-US" dirty="0"/>
              <a:t>Discussion, announcements, etc.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>
                <a:hlinkClick r:id="rId3"/>
              </a:rPr>
              <a:t>https://github.com/schatzlab/datastructures2018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Primary hub for resources</a:t>
            </a:r>
          </a:p>
          <a:p>
            <a:r>
              <a:rPr lang="en-US" dirty="0"/>
              <a:t>Gradescope</a:t>
            </a:r>
          </a:p>
          <a:p>
            <a:pPr lvl="1"/>
            <a:r>
              <a:rPr lang="en-US" dirty="0"/>
              <a:t>Entry code: MDJYER</a:t>
            </a:r>
          </a:p>
          <a:p>
            <a:pPr lvl="1"/>
            <a:r>
              <a:rPr lang="en-US" dirty="0"/>
              <a:t>For submitting assignments</a:t>
            </a:r>
          </a:p>
          <a:p>
            <a:pPr lvl="1"/>
            <a:r>
              <a:rPr lang="en-US" dirty="0"/>
              <a:t>Auto-grade functionality</a:t>
            </a:r>
          </a:p>
          <a:p>
            <a:pPr lvl="1"/>
            <a:r>
              <a:rPr lang="en-US" dirty="0"/>
              <a:t>Feedback and regrade requests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701-49C8-CB4D-8A50-2B84369C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1005-7F8D-7B48-95E0-4A79A53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9F-169A-BD4C-B5FE-F39043CE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1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9737-5ED3-C242-8CFC-EEE5A839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7CE8F-FFE8-9B4D-BC01-DCE44D621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B04D7-A332-4B44-A207-E70D614B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407F5-D178-2E44-B1FA-F8D38F83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2712A-E8FF-7042-8695-6734E5FC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A453A-64D9-FB46-B7DC-21D08D7DC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81" y="1400175"/>
            <a:ext cx="3536033" cy="3536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E6C2BF-7396-324C-AD5B-276FAF9C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64" y="1177508"/>
            <a:ext cx="1972660" cy="1972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56752-78C8-264A-AB71-BA344786F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873" y="1400175"/>
            <a:ext cx="1850276" cy="21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0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60CB-92E2-494A-9455-28171E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31D7-92F7-0B4C-A4D0-B5E1E504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will be compiling and running with Java 8</a:t>
            </a:r>
          </a:p>
          <a:p>
            <a:pPr lvl="1"/>
            <a:r>
              <a:rPr lang="en-US" dirty="0"/>
              <a:t>To check your Java version, run </a:t>
            </a:r>
            <a:r>
              <a:rPr lang="en-US" dirty="0">
                <a:cs typeface="Courier New" panose="02070309020205020404" pitchFamily="49" charset="0"/>
              </a:rPr>
              <a:t>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java –version</a:t>
            </a:r>
            <a:r>
              <a:rPr lang="en-US" dirty="0"/>
              <a:t>” in terminal</a:t>
            </a:r>
          </a:p>
          <a:p>
            <a:pPr lvl="1"/>
            <a:r>
              <a:rPr lang="en-US" dirty="0"/>
              <a:t>Primary environment and machine up to you, but we provide a VM you might want to use</a:t>
            </a:r>
          </a:p>
          <a:p>
            <a:pPr lvl="1"/>
            <a:r>
              <a:rPr lang="en-US" dirty="0"/>
              <a:t>We will compile with 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javac –Xlint:all</a:t>
            </a:r>
            <a:r>
              <a:rPr lang="en-US" dirty="0">
                <a:cs typeface="Courier New" panose="02070309020205020404" pitchFamily="49" charset="0"/>
              </a:rPr>
              <a:t>”</a:t>
            </a:r>
            <a:endParaRPr lang="en-US" dirty="0"/>
          </a:p>
          <a:p>
            <a:r>
              <a:rPr lang="en-US" dirty="0"/>
              <a:t>JUnit</a:t>
            </a:r>
          </a:p>
          <a:p>
            <a:pPr lvl="1"/>
            <a:r>
              <a:rPr lang="en-US" dirty="0"/>
              <a:t>To be used for unit testing later on in the course and you will need to have this at some point</a:t>
            </a:r>
          </a:p>
          <a:p>
            <a:pPr lvl="1"/>
            <a:r>
              <a:rPr lang="en-US" dirty="0"/>
              <a:t>Many instructions online, our VM comes with it</a:t>
            </a:r>
          </a:p>
          <a:p>
            <a:r>
              <a:rPr lang="en-US" dirty="0"/>
              <a:t>Checkstyle</a:t>
            </a:r>
          </a:p>
          <a:p>
            <a:pPr lvl="1"/>
            <a:r>
              <a:rPr lang="en-US" dirty="0"/>
              <a:t>Need checkstyle tool (comes with VM)</a:t>
            </a:r>
          </a:p>
          <a:p>
            <a:pPr lvl="1"/>
            <a:r>
              <a:rPr lang="en-US" dirty="0"/>
              <a:t>Configuration file on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701-49C8-CB4D-8A50-2B84369C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1005-7F8D-7B48-95E0-4A79A53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9F-169A-BD4C-B5FE-F39043CE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5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60CB-92E2-494A-9455-28171E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631D7-92F7-0B4C-A4D0-B5E1E504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See class repository for more detailed set-up information</a:t>
            </a:r>
          </a:p>
          <a:p>
            <a:r>
              <a:rPr lang="en-US" dirty="0"/>
              <a:t>Unix environment</a:t>
            </a:r>
          </a:p>
          <a:p>
            <a:pPr lvl="1"/>
            <a:r>
              <a:rPr lang="en-US" dirty="0"/>
              <a:t>MacOS or Linux already has Unix terminal</a:t>
            </a:r>
          </a:p>
          <a:p>
            <a:pPr lvl="1"/>
            <a:r>
              <a:rPr lang="en-US" dirty="0"/>
              <a:t>Can always use provided VM</a:t>
            </a:r>
          </a:p>
          <a:p>
            <a:r>
              <a:rPr lang="en-US" dirty="0"/>
              <a:t>Windows</a:t>
            </a:r>
          </a:p>
          <a:p>
            <a:pPr lvl="1"/>
            <a:r>
              <a:rPr lang="en-US" dirty="0"/>
              <a:t>Ubuntu for Windows</a:t>
            </a:r>
          </a:p>
          <a:p>
            <a:pPr lvl="1"/>
            <a:r>
              <a:rPr lang="en-US" dirty="0"/>
              <a:t>Git Bash</a:t>
            </a:r>
          </a:p>
          <a:p>
            <a:r>
              <a:rPr lang="en-US" dirty="0"/>
              <a:t>Virtual Machine</a:t>
            </a:r>
          </a:p>
          <a:p>
            <a:pPr lvl="1"/>
            <a:r>
              <a:rPr lang="en-US" dirty="0"/>
              <a:t>VirtualBox</a:t>
            </a:r>
          </a:p>
          <a:p>
            <a:pPr lvl="1"/>
            <a:r>
              <a:rPr lang="en-US" dirty="0"/>
              <a:t>See repository for installation instructions</a:t>
            </a:r>
          </a:p>
          <a:p>
            <a:pPr lvl="1"/>
            <a:r>
              <a:rPr lang="en-US" dirty="0"/>
              <a:t>Transfer files via Drag &amp; Drop, Dropbox, or Git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701-49C8-CB4D-8A50-2B84369C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1005-7F8D-7B48-95E0-4A79A53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969F-169A-BD4C-B5FE-F39043CE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9737-5ED3-C242-8CFC-EEE5A839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7CE8F-FFE8-9B4D-BC01-DCE44D621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B04D7-A332-4B44-A207-E70D614B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407F5-D178-2E44-B1FA-F8D38F83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601.226 Data Structures Pre-Requisite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2712A-E8FF-7042-8695-6734E5FC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53C5D-C102-494E-8841-896273D8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15852"/>
            <a:ext cx="2409824" cy="2409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375D7-253B-604F-9296-35148903A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4" y="686861"/>
            <a:ext cx="2431124" cy="2431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96ED1-60A6-9644-9A8F-F2DA7676E1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96"/>
          <a:stretch/>
        </p:blipFill>
        <p:spPr>
          <a:xfrm>
            <a:off x="2387599" y="1552395"/>
            <a:ext cx="1612901" cy="1245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B8A04D-B3C1-1B42-9E33-F50621728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148" y="1890773"/>
            <a:ext cx="3251200" cy="325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7A0AD6-28D7-564C-8E6B-A9E7CB965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50" y="179354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553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{F2E2528E-3F45-5D46-AC23-7296AB55EA7F}tf10001123</Template>
  <TotalTime>157</TotalTime>
  <Words>816</Words>
  <Application>Microsoft Macintosh PowerPoint</Application>
  <PresentationFormat>Widescreen</PresentationFormat>
  <Paragraphs>164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Courier New</vt:lpstr>
      <vt:lpstr>Gill Sans MT</vt:lpstr>
      <vt:lpstr>Wingdings 2</vt:lpstr>
      <vt:lpstr>Dividend</vt:lpstr>
      <vt:lpstr>601.226 Data Structures Pre-Requisites Review</vt:lpstr>
      <vt:lpstr>Agenda</vt:lpstr>
      <vt:lpstr>General Logistics</vt:lpstr>
      <vt:lpstr>Contact</vt:lpstr>
      <vt:lpstr>Class Resources</vt:lpstr>
      <vt:lpstr>Environment Setup</vt:lpstr>
      <vt:lpstr>Java Version</vt:lpstr>
      <vt:lpstr>Machine</vt:lpstr>
      <vt:lpstr>Development</vt:lpstr>
      <vt:lpstr>Developing</vt:lpstr>
      <vt:lpstr>Debugging</vt:lpstr>
      <vt:lpstr>Java</vt:lpstr>
      <vt:lpstr>Java &amp; C/C++</vt:lpstr>
      <vt:lpstr>Java &amp; C/C++</vt:lpstr>
      <vt:lpstr>Interfaces</vt:lpstr>
      <vt:lpstr>Abstract Base Class</vt:lpstr>
      <vt:lpstr>Static</vt:lpstr>
      <vt:lpstr>Questions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601.226 Data Structures Pre-Requisites Review</dc:title>
  <dc:creator>Tim Kutcher</dc:creator>
  <cp:lastModifiedBy>Tim Kutcher</cp:lastModifiedBy>
  <cp:revision>35</cp:revision>
  <dcterms:created xsi:type="dcterms:W3CDTF">2018-08-14T17:35:03Z</dcterms:created>
  <dcterms:modified xsi:type="dcterms:W3CDTF">2018-08-21T21:06:09Z</dcterms:modified>
</cp:coreProperties>
</file>